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8"/>
  </p:notesMasterIdLst>
  <p:handoutMasterIdLst>
    <p:handoutMasterId r:id="rId9"/>
  </p:handoutMasterIdLst>
  <p:sldIdLst>
    <p:sldId id="332" r:id="rId2"/>
    <p:sldId id="333" r:id="rId3"/>
    <p:sldId id="334" r:id="rId4"/>
    <p:sldId id="335" r:id="rId5"/>
    <p:sldId id="336" r:id="rId6"/>
    <p:sldId id="337" r:id="rId7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00FF"/>
    <a:srgbClr val="FFCF01"/>
    <a:srgbClr val="0000FF"/>
    <a:srgbClr val="996633"/>
    <a:srgbClr val="009900"/>
    <a:srgbClr val="CC00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7" autoAdjust="0"/>
    <p:restoredTop sz="90929"/>
  </p:normalViewPr>
  <p:slideViewPr>
    <p:cSldViewPr>
      <p:cViewPr varScale="1">
        <p:scale>
          <a:sx n="143" d="100"/>
          <a:sy n="143" d="100"/>
        </p:scale>
        <p:origin x="678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49E3A693-CBAE-4F96-B48B-2D58B0B4913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EB84E775-FAAD-470C-B640-07D5A9BDBF5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1C28971A-66D7-46EF-8A6B-6587E30FB76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EDCFA24D-1465-4257-B0FA-5A3A5C68A32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47BAEA6-0336-43A1-ADC7-90C0C58E25E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09T01:22:54.5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430">
    <iact:property name="dataType"/>
    <iact:actionData xml:id="d0">
      <inkml:trace xmlns:inkml="http://www.w3.org/2003/InkML" xml:id="stk0" contextRef="#ctx0" brushRef="#br0">6588 7193 0,'20'0'175,"-1"0"-159,1 0-9,-1 0 9,0 0 48,1 0-47,-1 0-7,1 0-4,-1 0 7,1 0 13,-1 0-3,0 0-7,1 0-1,-1 0 4,1 0-3,-1 0 6,1 0 2,-1 0-8,0 0-8,1 0 24,-1 0 15,20 0-32,-19 0 2,-1 0 15,1 0 2,-1 0-30,0 0 13,1 0-1,-1 0 0,1 0-9,-1 0 11,1 0 3,-1 19-9,0-19-8,1 19 4,-1-19 1,1 0 6,-1 0 1,1 0 0,-1 0-9,0 20 10,1-20-9,-1 0 8,1 0-8,19 19 0,-20-19 0,1 20-1,-1-20 12,0 0-13,1 0-1,-1 0 3,1 0 0,-1 0 0,-19 19 1,20-19-1,-1 0 8,0 0 0,1 20-8,-1-20 8,1 0 0,-20 19-8,19-19 1,1 0-1,-1 0 7,-19 20 1,19-20 8,1 0 0,-1 0-18,1 0 3,-1 19 6,1-19 9,-1 0 32,0 0-16,1 0 32,-1 0-50,1 0-14,-20 19 64,19-19-48</inkml:trace>
    </iact:actionData>
  </iact:action>
  <iact:action type="add" startTime="76528">
    <iact:property name="dataType"/>
    <iact:actionData xml:id="d1">
      <inkml:trace xmlns:inkml="http://www.w3.org/2003/InkML" xml:id="stk1" contextRef="#ctx0" brushRef="#br0">11350 12422 0,'19'0'100,"0"0"-91,1 0-2,-1 0 1,20 0 0,0 0 2,19 19-4,1-19 2,-40 0 0,20 0 1,0 19-2,0-19 3,0 20-2,-39-1 0,19-19 2,0 0 5,1 0-8,-1 20 1,1-20-2,-1 0 3,1 0 6,-20 19-8,19-19 40,0 0-37,1 0 12,-1 0 3,-19 20-18,20-20 10,-1 0-10,1 0 3,-1 0 5,0 19 1,1-19-8,19 0 8,0 20-11,-1-1 4,1-19 0,0 0-3,-19 0 3,-1 0-2,1 0 9,-1 19-8,0 1 19,20-1-12,0 1-8,-19-20 9,-1 19 0,20 1 0,19-1-7,-38-19-3,-1 19 10,0-19-8,1 0 8,-1 20-7,1-20-4,-1 0 12,-19 19-10,20-19 2,19 0-2,-20 20 1,0-1 1,1-19 7,-1 0-1,1 0-5,-1 20 6,20-20-8,-20 0 6,-19 19-5,20-19 7,-1 0-9,1 20 10,-1-1-8,1-19 6,-1 0 15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09T01:22:54.5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4551">
    <iact:property name="dataType"/>
    <iact:actionData xml:id="d0">
      <inkml:trace xmlns:inkml="http://www.w3.org/2003/InkML" xml:id="stk0" contextRef="#ctx0" brushRef="#br0">5344 11391 0,'0'20'72,"59"-1"-66,-20-19 1,0 0 1,19 0 0,0 0 0,-19 20 1,0-20-2,19 19 1,0 1 1,1-20-1,-20 0-3,-1 19 3,-18 0 2,19-19-4,0 0 2,0 20 0,-20-20 0,0 19 1,1 1 6,-1-20 1,1 0-8,19 19 0,-1 1 0,-18-20 0,19 19 3,-20-19-6,1 0 3,-1 19 0,0-19 0,1 0 0,-1 0 24,1 0 63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09T01:22:54.5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754">
    <iact:property name="dataType"/>
    <iact:actionData xml:id="d0">
      <inkml:trace xmlns:inkml="http://www.w3.org/2003/InkML" xml:id="stk0" contextRef="#ctx0" brushRef="#br0">5655 6571 0,'0'0'2,"20"0"11,-1 0-7,1 0 15,-1 0-12,1 0-1,-1 0 0,0 0 0,1 0 0,19 0 0,-20 0-1,1 0 2,-1 0 0,0 0-2,1 0 0,-1 0 2,1 0 6,-1 0-3,1 0 1,-1 0 2,20 0-7,-20 0 10,20 0-4,-19 19-6,19 0-2,-1-19 2,1 20 0,-19-20 1,-1 19 1,20-19-3,-20 0 8,1 20 1,-1-20 7,1 0-6,-1 0 6,1 0 9,-1 0-8,1 0-16,-1 0 6,0 0 2,1 0 8,-1 0 17,1 0-26,-1 0 26,1 0 69,-1 0-94,0 0-9,1 0 13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37.06564" units="1/cm"/>
          <inkml:channelProperty channel="Y" name="resolution" value="37.03704" units="1/cm"/>
          <inkml:channelProperty channel="T" name="resolution" value="1" units="1/dev"/>
        </inkml:channelProperties>
      </inkml:inkSource>
      <inkml:timestamp xml:id="ts0" timeString="2020-12-09T01:22:54.5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9731">
    <iact:property name="dataType"/>
    <iact:actionData xml:id="d0">
      <inkml:trace xmlns:inkml="http://www.w3.org/2003/InkML" xml:id="stk0" contextRef="#ctx0" brushRef="#br0">4917 7659 0,'19'0'88,"40"20"-81,-40-20 19,1 0-3,-1 0 2,0 0 259,20 19-262,0 0-13,19-19-1,20 59 0,-39-40-1,-20-19 2,-19 20 181</inkml:trace>
    </iact:actionData>
  </iact:action>
  <iact:action type="add" startTime="31479">
    <iact:property name="dataType"/>
    <iact:actionData xml:id="d1">
      <inkml:trace xmlns:inkml="http://www.w3.org/2003/InkML" xml:id="stk1" contextRef="#ctx0" brushRef="#br0">7618 7717 0,'20'0'181,"-1"0"-109,1 0-65,18 20 1,1-1-1,-19-19 7,-1 20 3,1-20-9,-1 0 0,-19 19-1,19-19 11,1 20-2,-1-1-10,20-19 2,0 19 0,-20 1 10,1-20-12,-1 0 2,-19 19 1,20-19-2,-1 0 9,1 0-8,-20 20 0,19-20 8,-19 19 16,20-19-10,-1 0 34,0 0-40,1 0 24,-20 20-24</inkml:trace>
    </iact:actionData>
  </iact:action>
  <iact:action type="add" startTime="34133">
    <iact:property name="dataType"/>
    <iact:actionData xml:id="d2">
      <inkml:trace xmlns:inkml="http://www.w3.org/2003/InkML" xml:id="stk2" contextRef="#ctx0" brushRef="#br0">8201 7737 0,'20'0'95,"-1"0"-79,1 0-6,-20 19-4,19-19 81,-19 20-39</inkml:trace>
    </iact:actionData>
  </iact:action>
  <iact:action type="add" startTime="36608">
    <iact:property name="dataType"/>
    <iact:actionData xml:id="d3">
      <inkml:trace xmlns:inkml="http://www.w3.org/2003/InkML" xml:id="stk3" contextRef="#ctx0" brushRef="#br0">10864 7659 0,'19'0'106,"1"0"-77,-1 0 49,0 0 183,1 0-188,-1 0-58,1 0-6,-1 20-1,1-20 15,-1 0 7,0 0-13,1 0-2,-20 19-7,39 0 0,0-19 0,-1 0 0,1 20 0,0-20 0,0 19 0,-19-19 0,-1 0 2,0 0 13,1 0 2,-20 20-18,19-20 0,1 0 2,-1 0 15,1 0-11,-1 19 4,0-19-10,1 20 9,-1-20-7,1 0-2,19 19 1,-20 0 0,0-19 0,1 20 9,19-20-9,0 19-1,-20 1 2,1-20-2,-1 19 10,-19 1-9,39-20 7,0 19-14,-39 1 6,19-20 18</inkml:trace>
    </iact:actionData>
  </iact:action>
  <iact:action type="add" startTime="49962">
    <iact:property name="dataType"/>
    <iact:actionData xml:id="d4">
      <inkml:trace xmlns:inkml="http://www.w3.org/2003/InkML" xml:id="stk4" contextRef="#ctx0" brushRef="#br0">4878 8612 0,'20'0'120,"18"0"-111,-18 0 5,-1 0 11,-19 19-10,20-19-5,-1 0 1,1 0 110,-1 0-33,0-19-67,1 19 4,-1-20-18,1 20 25,-20-19-7,19 19-18,1 0 108,-1 0-101,0 0 176,1 0-145,-1 0 108</inkml:trace>
    </iact:actionData>
  </iact:action>
  <iact:action type="add" startTime="51804">
    <iact:property name="dataType"/>
    <iact:actionData xml:id="d5">
      <inkml:trace xmlns:inkml="http://www.w3.org/2003/InkML" xml:id="stk5" contextRef="#ctx0" brushRef="#br0">7463 8514 0,'19'0'149,"1"0"-142,-1 0 19,1 0-13,-1 0 20,0 0-19,1 0 2,-1 0 8,1 0 25,-1 0-33,1 0 7,-1 0-9,0 0 10,1 0-16,-1 0 8,1 0 9,-1 0-9,1 0-8,-1 0-1,0 0 1,1 0 0,19 0 0,-20 20 0,1-20 4,-1 0-8,0 19 13,1-19-1,-1 0-9,1 0 9,-1 20 0,1-20-2,-1 0-5,1 0 6,-20 19 1,19-19 9,0 0-1,1 0-8,-1 0 55,1 0-49,-1 0 3,1 0-17,-1 0 9,0 0-11,20 0 2,-19 20 2,-1-1-4,1-19 10</inkml:trace>
    </iact:actionData>
  </iact:action>
  <iact:action type="add" startTime="58091">
    <iact:property name="dataType"/>
    <iact:actionData xml:id="d6">
      <inkml:trace xmlns:inkml="http://www.w3.org/2003/InkML" xml:id="stk6" contextRef="#ctx0" brushRef="#br0">7560 10769 0,'19'-19'126,"1"19"-120,-1 0 1,1 0 3,-1 0-4,1 0 11,-1 0-9,0 0 7,1 0 1,19 0 3,-20 0-7,1 0 8,-1 0-7,0 0-6,1 0 10,-1 0-9,1 0 7,-1 0-7,1 0 16,-1 0-7,0 0-3,1 0-2,-20 19-6,19-19 0,1 0 72,-1 0-14,20 0-56,0 20 0,19-20 1,-19 0 0,0 19-3,-20-19 11,-19 20-10,20-20 2,-1 0 6,1 0 80</inkml:trace>
    </iact:actionData>
  </iact:action>
  <iact:action type="add" startTime="80607">
    <iact:property name="dataType"/>
    <iact:actionData xml:id="d7">
      <inkml:trace xmlns:inkml="http://www.w3.org/2003/InkML" xml:id="stk7" contextRef="#ctx0" brushRef="#br0">11000 7640 0,'0'19'42,"19"1"-28,20-20-6,-39 19 0,19-19 0,1 0 0,-1 19-1,1-19 2,-1 20 3,1-20-9,-1 0 3,20 0 2,-20 0 0,20 0 0,20 19 0,-21 1 1,1-1-1,0-19-1,0 0 1,19 20 0,1-1 0,-21 0 0,21-19 0,-20 0 0,0 20 0,-20-20 0,-19 19 2,19-19-3,1 0 2,-1 0 5,1 0 4,-1 0-12,1 0 2,-1 0 1,0 0 0,1 0-5,-1 0 12,1 0 0,-1 0 0,1 0-8,-20-19 0,19 19 0,20 0 0,-20 0 6,1 0-11,-1 0 12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177797E-A021-4EC6-BE7F-F6198219FA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DDE1247-4E35-40F5-9BFD-23CAE5EB512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5A53A079-B7E7-40EE-AB37-65D585721C9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F0737003-6698-4868-AD28-7693CDAF7C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93DBD85E-C30B-414B-8058-18C082FCE55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E70E5F49-4AED-4F3A-A7E8-41567F43DE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5D7EDFA-9D03-4516-98A3-9AFFC3E138F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4A56ADED-A8DC-42D9-9E12-A0B9128F4ED3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B6185923-B0A4-49FC-B1C8-ADE98CF2A16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2C17C6FC-ABAE-4ADC-81A9-65414D01E6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99AFA1B5-1161-4DA5-96F2-081A68818D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544AB73C-8856-4088-8E38-00E4A2744F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2ED6990-3F63-4BCD-8538-C1EEBBA3C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31433D19-4475-4E28-A3D5-04FB6846A1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D6BCDCDE-3E5D-4A26-BAD3-BE5AF7F86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48B6F2A5-7152-499E-A0C4-FD86F26A9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35A15BCF-EF21-4F76-BC07-80A61A5FC0B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F94643D-B519-4076-A5DF-4FD5D012A2D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D1D54AF-8942-4645-B9AD-647BAB2AB90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27FD32EA-1A09-4B6A-8C31-3904E989D9B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252026E9-EE16-43EA-85BF-8B365BDDAE7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8275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E63F086-C0E7-4117-9768-3647381F50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9D1F25E-0B49-4411-9928-7AB0DAE20B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D5DEB2E-AF9F-414B-A3B1-A645E0144A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EC2-03C6-4195-87AC-A0518AC56DB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80762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4F165D4-54B8-4D30-B08A-46BBE01E98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9F077830-7F1B-456E-9DC8-907955D920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73D1CC13-257B-4135-9346-DD717366694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B2DC-3CCA-45BC-BEC5-2D542C59C7B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1333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FF0A40B8-90A2-47D5-8164-13CCEC2369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6BDDDA0-4DF0-4448-9714-368FAD6BCA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5FB1C58B-5AF5-4572-8043-91FC2A7BACD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1CC104-E769-415F-8830-D0D1FC0371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47706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182454BD-CE67-418C-8E2B-50AD060B9B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D5313F8-C420-41B1-AE72-C3775FDD90B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DA22C93-270C-4108-A955-9BED4D5E29C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50EE3C-CDA0-49FC-BB2F-D99AC675D8C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5774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C55142A6-CCCF-4896-8167-ED1D0EA6AD2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8E0E7883-03D6-4570-A67F-DAAA0EFAA3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F118D7E5-5EC1-4CB7-AD30-37A3FD1CEA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2958F1-8C7A-48E2-8DF6-F4D03A6F4B5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195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4D216C38-076D-4597-90E6-C9C960E65B9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EF2CE1C1-A104-431B-8B6B-D6DD6CED59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EF86993C-3689-4707-8C87-27495BC06E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EFF180-C1B0-4350-8308-87ECC7BBD6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777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A72C74D8-D31E-442E-BC7A-4ED1730D8A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B7969725-EAFE-4AAD-8FD7-EF3F06FEAB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38BE1923-17A4-4532-90C5-AB3B5481F85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46E756-B0E1-45CC-81CD-CEBD26E3E1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8117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2F551A4E-43DF-4010-BE8D-16DA6A97C8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D32E8D15-CB2A-4843-92D9-2DA8698B63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F588C82C-8730-4821-AFEA-06E65A34DF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970E45-8090-415E-A8CB-B95092107E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562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2CA117B4-85B8-4214-A4CE-84488E0E91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CD4C2A45-6E4A-4CAF-9F61-AAA28DD94AE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CE0D3BA-DD6B-4F2E-97A6-620CAB7168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93D544-C614-4A8B-9B8D-C2897B90104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67514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58ED098D-3800-4344-91EC-D054CD662FD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ABA0B3F-9B1F-4165-B223-67CE992EF6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64113D5D-4D72-4919-8767-F7995679A41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190E54-550C-4E01-A443-33916CD46A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584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48A7085-6002-4EA1-B88D-2BEB520EEDC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6641D91-2E0F-4041-96A6-AD7891C3053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05B38BE-EBE1-41D7-BC34-2F1258B87A4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BADE9FD-0976-4C81-9D2A-0760DAA1B68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6D1386B-409F-4B00-83FE-34C2A3D1436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67452854-1F8E-4E05-83D4-E445E953030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6860E6D-3C11-44ED-A073-D0F4104EE00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B6EABE92-41B9-49F2-AA9A-5236502461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7D5A08A5-5AF9-4EE6-983E-39C693DE86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F781AF4-5362-4C5B-952F-7A6B85AD32A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C9413D51-E980-4A97-95AC-9F510AF035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F74562AF-C9A4-40A7-B210-CD6EEF692DF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864334D7-71D9-4D37-B693-42E1F0F005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04C8139F-B058-4CB8-8F2A-C90E8BB201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A8FD65B8-9C5E-4921-85A3-C4BAD66E27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6628" name="AutoShape 4">
            <a:extLst>
              <a:ext uri="{FF2B5EF4-FFF2-40B4-BE49-F238E27FC236}">
                <a16:creationId xmlns:a16="http://schemas.microsoft.com/office/drawing/2014/main" id="{CD550091-14C0-45F6-9935-D2B19FC2C39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492500" y="5084763"/>
            <a:ext cx="2663825" cy="431800"/>
          </a:xfrm>
          <a:prstGeom prst="flowChartDocumen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callee</a:t>
            </a:r>
            <a:r>
              <a:rPr lang="zh-CN" altLang="en-US" sz="2000">
                <a:latin typeface="Tahoma" panose="020B0604030504040204" pitchFamily="34" charset="0"/>
              </a:rPr>
              <a:t>的帧</a:t>
            </a:r>
          </a:p>
        </p:txBody>
      </p:sp>
      <p:graphicFrame>
        <p:nvGraphicFramePr>
          <p:cNvPr id="96286" name="Group 30">
            <a:extLst>
              <a:ext uri="{FF2B5EF4-FFF2-40B4-BE49-F238E27FC236}">
                <a16:creationId xmlns:a16="http://schemas.microsoft.com/office/drawing/2014/main" id="{3C6A2963-99DF-44D1-BA0B-C472800561EA}"/>
              </a:ext>
            </a:extLst>
          </p:cNvPr>
          <p:cNvGraphicFramePr>
            <a:graphicFrameLocks noGrp="1"/>
          </p:cNvGraphicFramePr>
          <p:nvPr/>
        </p:nvGraphicFramePr>
        <p:xfrm>
          <a:off x="3492500" y="2174875"/>
          <a:ext cx="2663825" cy="2773428"/>
        </p:xfrm>
        <a:graphic>
          <a:graphicData uri="http://schemas.openxmlformats.org/drawingml/2006/table">
            <a:tbl>
              <a:tblPr/>
              <a:tblGrid>
                <a:gridCol w="2663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输入参数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返回地址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ebx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esi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edi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</a:t>
                      </a: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ebp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局部变量和全局变量</a:t>
                      </a: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6647" name="AutoShape 31">
            <a:extLst>
              <a:ext uri="{FF2B5EF4-FFF2-40B4-BE49-F238E27FC236}">
                <a16:creationId xmlns:a16="http://schemas.microsoft.com/office/drawing/2014/main" id="{2D186298-1612-469E-9D3E-55A8BC0187E5}"/>
              </a:ext>
            </a:extLst>
          </p:cNvPr>
          <p:cNvSpPr>
            <a:spLocks noChangeArrowheads="1"/>
          </p:cNvSpPr>
          <p:nvPr/>
        </p:nvSpPr>
        <p:spPr bwMode="ltGray">
          <a:xfrm flipV="1">
            <a:off x="3492500" y="1628775"/>
            <a:ext cx="2663825" cy="431800"/>
          </a:xfrm>
          <a:prstGeom prst="flowChartDocumen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wrap="none" anchor="ctr"/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caller</a:t>
            </a:r>
            <a:r>
              <a:rPr lang="zh-CN" altLang="en-US" sz="2000">
                <a:latin typeface="Tahoma" panose="020B0604030504040204" pitchFamily="34" charset="0"/>
              </a:rPr>
              <a:t>的帧</a:t>
            </a:r>
          </a:p>
        </p:txBody>
      </p:sp>
      <p:sp>
        <p:nvSpPr>
          <p:cNvPr id="26648" name="Text Box 32">
            <a:extLst>
              <a:ext uri="{FF2B5EF4-FFF2-40B4-BE49-F238E27FC236}">
                <a16:creationId xmlns:a16="http://schemas.microsoft.com/office/drawing/2014/main" id="{49936412-E779-4CFE-9438-F7DD199F831D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1906588" y="4687888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esp</a:t>
            </a:r>
          </a:p>
        </p:txBody>
      </p:sp>
      <p:sp>
        <p:nvSpPr>
          <p:cNvPr id="26649" name="Line 33">
            <a:extLst>
              <a:ext uri="{FF2B5EF4-FFF2-40B4-BE49-F238E27FC236}">
                <a16:creationId xmlns:a16="http://schemas.microsoft.com/office/drawing/2014/main" id="{B9B3C0DD-E1D2-464D-9926-F25F113B7CB9}"/>
              </a:ext>
            </a:extLst>
          </p:cNvPr>
          <p:cNvSpPr>
            <a:spLocks noChangeShapeType="1"/>
          </p:cNvSpPr>
          <p:nvPr/>
        </p:nvSpPr>
        <p:spPr bwMode="ltGray">
          <a:xfrm>
            <a:off x="2484438" y="4903788"/>
            <a:ext cx="10080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50" name="Text Box 34">
            <a:extLst>
              <a:ext uri="{FF2B5EF4-FFF2-40B4-BE49-F238E27FC236}">
                <a16:creationId xmlns:a16="http://schemas.microsoft.com/office/drawing/2014/main" id="{209E73A5-A827-4A1C-A3C2-2773EF90F9FD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1908175" y="4040188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ebp</a:t>
            </a:r>
          </a:p>
        </p:txBody>
      </p:sp>
      <p:sp>
        <p:nvSpPr>
          <p:cNvPr id="26651" name="Line 35">
            <a:extLst>
              <a:ext uri="{FF2B5EF4-FFF2-40B4-BE49-F238E27FC236}">
                <a16:creationId xmlns:a16="http://schemas.microsoft.com/office/drawing/2014/main" id="{5B1322FF-EC00-4C25-B86D-F097BEBADA56}"/>
              </a:ext>
            </a:extLst>
          </p:cNvPr>
          <p:cNvSpPr>
            <a:spLocks noChangeShapeType="1"/>
          </p:cNvSpPr>
          <p:nvPr/>
        </p:nvSpPr>
        <p:spPr bwMode="ltGray">
          <a:xfrm>
            <a:off x="2486025" y="4256088"/>
            <a:ext cx="10080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652" name="Text Box 36">
            <a:extLst>
              <a:ext uri="{FF2B5EF4-FFF2-40B4-BE49-F238E27FC236}">
                <a16:creationId xmlns:a16="http://schemas.microsoft.com/office/drawing/2014/main" id="{3AE1DAA2-7029-4873-A7DF-CE8EEF63A506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300788" y="4149725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0</a:t>
            </a:r>
          </a:p>
        </p:txBody>
      </p:sp>
      <p:sp>
        <p:nvSpPr>
          <p:cNvPr id="26653" name="Text Box 37">
            <a:extLst>
              <a:ext uri="{FF2B5EF4-FFF2-40B4-BE49-F238E27FC236}">
                <a16:creationId xmlns:a16="http://schemas.microsoft.com/office/drawing/2014/main" id="{6B5C06F4-FFBE-440C-AF39-68DEF58D196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300788" y="3752850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4</a:t>
            </a:r>
          </a:p>
        </p:txBody>
      </p:sp>
      <p:sp>
        <p:nvSpPr>
          <p:cNvPr id="26654" name="Text Box 38">
            <a:extLst>
              <a:ext uri="{FF2B5EF4-FFF2-40B4-BE49-F238E27FC236}">
                <a16:creationId xmlns:a16="http://schemas.microsoft.com/office/drawing/2014/main" id="{93F24E36-2C4F-45AE-8052-C9C915648D33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300788" y="3392488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8</a:t>
            </a:r>
          </a:p>
        </p:txBody>
      </p:sp>
      <p:sp>
        <p:nvSpPr>
          <p:cNvPr id="26655" name="Text Box 39">
            <a:extLst>
              <a:ext uri="{FF2B5EF4-FFF2-40B4-BE49-F238E27FC236}">
                <a16:creationId xmlns:a16="http://schemas.microsoft.com/office/drawing/2014/main" id="{8A099006-92F3-4B99-ACBB-2C94DEC94B47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300788" y="2997200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12</a:t>
            </a:r>
          </a:p>
        </p:txBody>
      </p:sp>
      <p:sp>
        <p:nvSpPr>
          <p:cNvPr id="26656" name="Text Box 40">
            <a:extLst>
              <a:ext uri="{FF2B5EF4-FFF2-40B4-BE49-F238E27FC236}">
                <a16:creationId xmlns:a16="http://schemas.microsoft.com/office/drawing/2014/main" id="{DB84E0BD-5D7A-40C7-8DAE-80B35CCBF5C2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299200" y="2565400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16</a:t>
            </a:r>
          </a:p>
        </p:txBody>
      </p:sp>
      <p:sp>
        <p:nvSpPr>
          <p:cNvPr id="26657" name="Text Box 41">
            <a:extLst>
              <a:ext uri="{FF2B5EF4-FFF2-40B4-BE49-F238E27FC236}">
                <a16:creationId xmlns:a16="http://schemas.microsoft.com/office/drawing/2014/main" id="{BE33551C-A7A3-42FD-8B3C-48CF1E6710FE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300788" y="2168525"/>
            <a:ext cx="72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000">
                <a:latin typeface="Tahoma" panose="020B0604030504040204" pitchFamily="34" charset="0"/>
              </a:rPr>
              <a:t>20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9299849-9894-4CBD-9417-12D70598B8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15"/>
    </mc:Choice>
    <mc:Fallback>
      <p:transition spd="slow" advTm="79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D000B955-5FDB-45C3-8C04-E1B62357CD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5741063-F911-4129-A973-7CEA4F3710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调用序列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print(“%s: \n”, f-&gt;x.name);	// </a:t>
            </a:r>
            <a:r>
              <a:rPr lang="zh-CN" altLang="en-US" sz="2000" dirty="0"/>
              <a:t>打印函数起始标号</a:t>
            </a:r>
            <a:endParaRPr lang="en-US" altLang="zh-CN" sz="20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print(“push </a:t>
            </a:r>
            <a:r>
              <a:rPr lang="en-US" altLang="zh-CN" sz="2000" dirty="0" err="1"/>
              <a:t>ebx</a:t>
            </a:r>
            <a:r>
              <a:rPr lang="en-US" altLang="zh-CN" sz="2000" dirty="0"/>
              <a:t>\n”);		// </a:t>
            </a:r>
            <a:r>
              <a:rPr lang="zh-CN" altLang="en-US" sz="2000" dirty="0"/>
              <a:t>保存寄存器，设置栈指针</a:t>
            </a:r>
            <a:endParaRPr lang="en-US" altLang="zh-CN" sz="20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print(“push </a:t>
            </a:r>
            <a:r>
              <a:rPr lang="en-US" altLang="zh-CN" sz="2000" dirty="0" err="1"/>
              <a:t>esi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print(“push </a:t>
            </a:r>
            <a:r>
              <a:rPr lang="en-US" altLang="zh-CN" sz="2000" dirty="0" err="1"/>
              <a:t>edi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print(“push </a:t>
            </a:r>
            <a:r>
              <a:rPr lang="en-US" altLang="zh-CN" sz="2000" dirty="0" err="1"/>
              <a:t>ebp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print(“mov </a:t>
            </a:r>
            <a:r>
              <a:rPr lang="en-US" altLang="zh-CN" sz="2000" dirty="0" err="1"/>
              <a:t>ebp,esp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2000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ED98C46-B0DF-4337-A4AB-24E9487FB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35"/>
    </mc:Choice>
    <mc:Fallback>
      <p:transition spd="slow" advTm="59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B24CA3E3-34CC-442E-83DC-9812F80356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8CD2E01F-2A7C-477D-B882-57C8B767B1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计算参数在栈中偏移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offset = 16 + 4;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for (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= 0; </a:t>
            </a:r>
            <a:r>
              <a:rPr lang="en-US" altLang="zh-CN" sz="2000" dirty="0" err="1"/>
              <a:t>callee</a:t>
            </a:r>
            <a:r>
              <a:rPr lang="en-US" altLang="zh-CN" sz="2000" dirty="0"/>
              <a:t>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];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++)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Symbol p = </a:t>
            </a:r>
            <a:r>
              <a:rPr lang="en-US" altLang="zh-CN" sz="2000" dirty="0" err="1"/>
              <a:t>callee</a:t>
            </a:r>
            <a:r>
              <a:rPr lang="en-US" altLang="zh-CN" sz="2000" dirty="0"/>
              <a:t>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Symbol q = caller[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p-&gt;</a:t>
            </a:r>
            <a:r>
              <a:rPr lang="en-US" altLang="zh-CN" sz="2000" dirty="0" err="1"/>
              <a:t>x.offset</a:t>
            </a:r>
            <a:r>
              <a:rPr lang="en-US" altLang="zh-CN" sz="2000" dirty="0"/>
              <a:t> = q-&gt;</a:t>
            </a:r>
            <a:r>
              <a:rPr lang="en-US" altLang="zh-CN" sz="2000" dirty="0" err="1"/>
              <a:t>x.offset</a:t>
            </a:r>
            <a:r>
              <a:rPr lang="en-US" altLang="zh-CN" sz="2000" dirty="0"/>
              <a:t>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p-&gt;x.name = q-&gt;x.name = </a:t>
            </a:r>
            <a:r>
              <a:rPr lang="en-US" altLang="zh-CN" sz="2000" dirty="0" err="1"/>
              <a:t>stringf</a:t>
            </a:r>
            <a:r>
              <a:rPr lang="en-US" altLang="zh-CN" sz="2000" dirty="0"/>
              <a:t>(“%d”, p-&gt;</a:t>
            </a:r>
            <a:r>
              <a:rPr lang="en-US" altLang="zh-CN" sz="2000" dirty="0" err="1"/>
              <a:t>x.offset</a:t>
            </a:r>
            <a:r>
              <a:rPr lang="en-US" altLang="zh-CN" sz="2000" dirty="0"/>
              <a:t>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p-&gt;</a:t>
            </a:r>
            <a:r>
              <a:rPr lang="en-US" altLang="zh-CN" sz="2000" dirty="0" err="1"/>
              <a:t>sclass</a:t>
            </a:r>
            <a:r>
              <a:rPr lang="en-US" altLang="zh-CN" sz="2000" dirty="0"/>
              <a:t> = q-&gt;</a:t>
            </a:r>
            <a:r>
              <a:rPr lang="en-US" altLang="zh-CN" sz="2000" dirty="0" err="1"/>
              <a:t>sclass</a:t>
            </a:r>
            <a:r>
              <a:rPr lang="en-US" altLang="zh-CN" sz="2000" dirty="0"/>
              <a:t> = AUTO;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	offset += roundup(q-&gt;type-&gt;size, 4);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}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20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F2DDE32-3458-4373-9997-73112EC4658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71680" y="2589480"/>
              <a:ext cx="2351160" cy="20646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F2DDE32-3458-4373-9997-73112EC465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2320" y="2580120"/>
                <a:ext cx="2369880" cy="2083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E483C58-F50A-43B8-A893-0BE8C1D785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72"/>
    </mc:Choice>
    <mc:Fallback>
      <p:transition spd="slow" advTm="83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0BCC2836-4BB7-4AFF-A4D1-B302880E2F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BE7CE76F-77F6-4E15-B10D-5BBA5B2BE5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生成函数体代码，最后生成返回序列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print(“mov </a:t>
            </a:r>
            <a:r>
              <a:rPr lang="en-US" altLang="zh-CN" sz="2000" dirty="0" err="1"/>
              <a:t>esp,ebp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print(“pop </a:t>
            </a:r>
            <a:r>
              <a:rPr lang="en-US" altLang="zh-CN" sz="2000" dirty="0" err="1"/>
              <a:t>ebp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print(“pop </a:t>
            </a:r>
            <a:r>
              <a:rPr lang="en-US" altLang="zh-CN" sz="2000" dirty="0" err="1"/>
              <a:t>edi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print(“pop </a:t>
            </a:r>
            <a:r>
              <a:rPr lang="en-US" altLang="zh-CN" sz="2000" dirty="0" err="1"/>
              <a:t>esi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print(“pop </a:t>
            </a:r>
            <a:r>
              <a:rPr lang="en-US" altLang="zh-CN" sz="2000" dirty="0" err="1"/>
              <a:t>ebx</a:t>
            </a:r>
            <a:r>
              <a:rPr lang="en-US" altLang="zh-CN" sz="2000" dirty="0"/>
              <a:t>\n”);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 dirty="0"/>
              <a:t>print(“ret\n”);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20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9AACA90-44B5-42EB-8DB3-7AE6A6C6501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23840" y="4100760"/>
              <a:ext cx="392400" cy="98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9AACA90-44B5-42EB-8DB3-7AE6A6C650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4480" y="4091400"/>
                <a:ext cx="411120" cy="117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822C7A0-D73C-4A50-8A42-395BAAB130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92"/>
    </mc:Choice>
    <mc:Fallback>
      <p:transition spd="slow" advTm="50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42252377-FD57-4EEA-BE36-026F42BC47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AF9233E3-0B12-4F45-AF53-44CD33DCFA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数据定义</a:t>
            </a:r>
          </a:p>
          <a:p>
            <a:pPr lvl="1"/>
            <a:r>
              <a:rPr lang="zh-CN" altLang="en-US"/>
              <a:t>静态局部符号保证唯一名字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if (p-&gt;scope &gt;= LOCAL &amp;&amp; p-&gt;sclass == STATIC)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	p-&gt;x.name = stringf(“L%d”, genlabel(1));</a:t>
            </a:r>
          </a:p>
          <a:p>
            <a:pPr lvl="1"/>
            <a:r>
              <a:rPr lang="zh-CN" altLang="en-US"/>
              <a:t>生成的符号</a:t>
            </a:r>
            <a:r>
              <a:rPr lang="en-US" altLang="zh-CN">
                <a:sym typeface="Wingdings" panose="05000000000000000000" pitchFamily="2" charset="2"/>
              </a:rPr>
              <a:t></a:t>
            </a:r>
            <a:r>
              <a:rPr lang="zh-CN" altLang="en-US">
                <a:sym typeface="Wingdings" panose="05000000000000000000" pitchFamily="2" charset="2"/>
              </a:rPr>
              <a:t>合法汇编名</a:t>
            </a:r>
            <a:endParaRPr lang="zh-CN" altLang="en-US"/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if (p-&gt;generated)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	p-&gt;x.name = stringf(“L%s”, p-&gt;name);</a:t>
            </a:r>
          </a:p>
          <a:p>
            <a:pPr lvl="1"/>
            <a:r>
              <a:rPr lang="zh-CN" altLang="en-US"/>
              <a:t>全局符号加下划线前缀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if (p-&gt;scope == GLOBAL || p-&gt;sclass == EXTERN)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	p-&gt;x.name = stringf(“_%s”, p-&gt;name);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...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399C014-5A8C-4FAF-A6E3-605EBE9C686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35800" y="2365560"/>
              <a:ext cx="378360" cy="35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399C014-5A8C-4FAF-A6E3-605EBE9C68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6440" y="2356200"/>
                <a:ext cx="397080" cy="54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C2A1099-8C97-47AD-85FE-3A944EEFA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486"/>
    </mc:Choice>
    <mc:Fallback>
      <p:transition spd="slow" advTm="77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4BA4ECAB-4B0C-4A11-A7BE-95ADC4B324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lcc</a:t>
            </a:r>
            <a:r>
              <a:rPr lang="zh-CN" altLang="en-US"/>
              <a:t>的运行时环境处理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6D053B4D-A1B9-4E24-BC8F-29870A27D7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数据定义</a:t>
            </a:r>
          </a:p>
          <a:p>
            <a:pPr lvl="1"/>
            <a:r>
              <a:rPr lang="zh-CN" altLang="en-US"/>
              <a:t>空间分配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case C: print(“db %d\n”, v.uc);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case S: print(“dw %d\n”, v.ss);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case I: print(“dd %d\n”, v.i);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case U: print(“dd 0%xH\n”, v.u);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case P: print(“dd 0%xH\n”, v.p);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000"/>
              <a:t>…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CD61579-E649-4BD1-B8B4-893E4951EF1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56080" y="2750400"/>
              <a:ext cx="2630880" cy="1148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CD61579-E649-4BD1-B8B4-893E4951EF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6720" y="2741040"/>
                <a:ext cx="2649600" cy="1166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3641F79-E396-4857-A1A2-8A57829A81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493"/>
    </mc:Choice>
    <mc:Fallback>
      <p:transition spd="slow" advTm="104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15367</TotalTime>
  <Words>479</Words>
  <Application>Microsoft Office PowerPoint</Application>
  <PresentationFormat>全屏显示(4:3)</PresentationFormat>
  <Paragraphs>66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宋体</vt:lpstr>
      <vt:lpstr>Tahoma</vt:lpstr>
      <vt:lpstr>Times New Roman</vt:lpstr>
      <vt:lpstr>Wingdings</vt:lpstr>
      <vt:lpstr>Blends</vt:lpstr>
      <vt:lpstr>lcc的运行时环境处理</vt:lpstr>
      <vt:lpstr>lcc的运行时环境处理</vt:lpstr>
      <vt:lpstr>lcc的运行时环境处理</vt:lpstr>
      <vt:lpstr>lcc的运行时环境处理</vt:lpstr>
      <vt:lpstr>lcc的运行时环境处理</vt:lpstr>
      <vt:lpstr>lcc的运行时环境处理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王刚</cp:lastModifiedBy>
  <cp:revision>1643</cp:revision>
  <dcterms:created xsi:type="dcterms:W3CDTF">2003-06-05T11:51:39Z</dcterms:created>
  <dcterms:modified xsi:type="dcterms:W3CDTF">2020-12-09T01:29:19Z</dcterms:modified>
</cp:coreProperties>
</file>

<file path=docProps/thumbnail.jpeg>
</file>